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270" r:id="rId2"/>
    <p:sldId id="288" r:id="rId3"/>
    <p:sldId id="284" r:id="rId4"/>
    <p:sldId id="283" r:id="rId5"/>
    <p:sldId id="282" r:id="rId6"/>
    <p:sldId id="287" r:id="rId7"/>
    <p:sldId id="285" r:id="rId8"/>
    <p:sldId id="276" r:id="rId9"/>
    <p:sldId id="273" r:id="rId10"/>
    <p:sldId id="264" r:id="rId11"/>
    <p:sldId id="263" r:id="rId12"/>
    <p:sldId id="262" r:id="rId13"/>
    <p:sldId id="301" r:id="rId14"/>
    <p:sldId id="299" r:id="rId15"/>
    <p:sldId id="267" r:id="rId16"/>
    <p:sldId id="290" r:id="rId17"/>
    <p:sldId id="291" r:id="rId18"/>
    <p:sldId id="292" r:id="rId19"/>
    <p:sldId id="294" r:id="rId20"/>
    <p:sldId id="302" r:id="rId21"/>
    <p:sldId id="30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097D2-AA78-4F7A-AD14-3A13E41FBBBE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79BA6-2D57-468B-B69D-89CE65E6591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9EFABB-5ACF-4CFE-B9CC-DA8A2B06FF9C}" type="slidenum">
              <a:rPr lang="pt-BR" smtClean="0">
                <a:ea typeface="DejaVu Sans"/>
                <a:cs typeface="DejaVu Sans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pt-BR" smtClean="0">
              <a:ea typeface="DejaVu Sans"/>
              <a:cs typeface="DejaVu Sans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111"/>
            <a:ext cx="5029200" cy="4113977"/>
          </a:xfrm>
          <a:noFill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9957DA-836D-4327-A0EC-0F3BBB161DE5}" type="datetimeFigureOut">
              <a:rPr lang="pt-BR" smtClean="0"/>
              <a:pPr/>
              <a:t>08/10/2012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0B9A95-4692-4F95-A995-2D9D7C5ED59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br/imgres?imgurl=http://www.alamedavirtual.com/wp-content/uploads/2010/03/Curso-Gratuito-de-cuidador-de-idosos-SUS.jpg&amp;imgrefurl=http://www.iplanosdesaude.com.br/index.php?s=aposentado&amp;usg=__D8tDow2m8BUH114rRHfVArFYa8U=&amp;h=300&amp;w=300&amp;sz=15&amp;hl=pt-BR&amp;start=176&amp;um=1&amp;itbs=1&amp;tbnid=HjUZhyFLvUWavM:&amp;tbnh=116&amp;tbnw=116&amp;prev=/images?q=Estatuto+do+Idoso&amp;start=160&amp;um=1&amp;hl=pt-BR&amp;sa=N&amp;ndsp=20&amp;tbs=isch: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03.olx.pt/ui/4/87/16/67408116_1-Imagens-de-APOIO-A-IDOSOS-ENTRONCAMENTO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.br/imgres?imgurl=http://www.ururau.com.br/admin/fotos_manchete/idosos%2002.jpg&amp;imgrefurl=http://www.festivaldelivros.com/2009/11/desafios-serem-enfrentados-na-saude.html&amp;usg=__R9l1SOP7OUdjOhhiO7kpF0QYTyw=&amp;h=300&amp;w=400&amp;sz=39&amp;hl=pt-br&amp;start=126&amp;zoom=1&amp;itbs=1&amp;tbnid=gnUvmuIzqSTn-M:&amp;tbnh=93&amp;tbnw=124&amp;prev=/images?q=Idosos&amp;start=120&amp;hl=pt-br&amp;sa=N&amp;gbv=2&amp;ndsp=20&amp;tbs=isch: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undosebrae.files.wordpress.com/2009/02/idosos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00100" y="1071546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SEMANA MUNICIPAL DO IDOSO</a:t>
            </a:r>
            <a:endParaRPr lang="pt-BR" sz="3200" dirty="0"/>
          </a:p>
        </p:txBody>
      </p:sp>
      <p:pic>
        <p:nvPicPr>
          <p:cNvPr id="22529" name="Picture 1" descr="N:\PROGRAMAÇÃO VISUAL - NÃO EXCLUIR\Logo FAS e Brasão PMC\Logos da PMC 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929330"/>
            <a:ext cx="2106168" cy="785818"/>
          </a:xfrm>
          <a:prstGeom prst="rect">
            <a:avLst/>
          </a:prstGeom>
          <a:noFill/>
        </p:spPr>
      </p:pic>
      <p:pic>
        <p:nvPicPr>
          <p:cNvPr id="22530" name="Picture 2" descr="N:\PROGRAMAÇÃO VISUAL - NÃO EXCLUIR\Logo FAS e Brasão PMC\logos fas 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929330"/>
            <a:ext cx="1571636" cy="71438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714348" y="271462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FORUM MUNICIPAL DA PESSOA  IDOSA</a:t>
            </a:r>
          </a:p>
          <a:p>
            <a:pPr algn="ctr"/>
            <a:endParaRPr lang="pt-BR" sz="2400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7572428" cy="4965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pt-BR" sz="2800" dirty="0" smtClean="0">
                <a:latin typeface="Arial" pitchFamily="34" charset="0"/>
              </a:rPr>
              <a:t>Mesmo na velhice extrema é importante que as pessoas não</a:t>
            </a:r>
          </a:p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pt-BR" sz="2800" dirty="0" smtClean="0">
                <a:latin typeface="Arial" pitchFamily="34" charset="0"/>
              </a:rPr>
              <a:t>percam o interesse pelas alegrias da vida.</a:t>
            </a:r>
          </a:p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pt-BR" sz="2800" dirty="0" smtClean="0">
                <a:latin typeface="Arial" pitchFamily="34" charset="0"/>
              </a:rPr>
              <a:t>É igualmente essencial que prossigam, desenvolvendo tarefas físicas e intelectuais e que a sociedade continue a se beneficiar com sua experiência”.</a:t>
            </a:r>
          </a:p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sz="2800" dirty="0" smtClean="0">
              <a:latin typeface="Arial" pitchFamily="34" charset="0"/>
            </a:endParaRPr>
          </a:p>
          <a:p>
            <a:pPr marL="27432"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sz="2800" dirty="0" smtClean="0">
              <a:latin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</a:rPr>
              <a:t>Maria José da Rocha Barroso,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A  iniciativa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pública e privada nos serviços de saúde, educação, cultura e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lazer. 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Revista Terceira Idade, nº 1. São Paulo: SESC, 1999.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http://www.paroquiasaoluisgonzaga.com/uploads/galerias/thumbs/idos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3571876"/>
            <a:ext cx="3214710" cy="2881312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6" descr="http://www.paroquiasaoluisgonzaga.com/uploads/galerias/thumbs/idos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876"/>
            <a:ext cx="3214710" cy="2881312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urso-Gratuito-de-cuidador-de-idosos-SUS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786190"/>
            <a:ext cx="2285984" cy="30718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Retângulo 7"/>
          <p:cNvSpPr/>
          <p:nvPr/>
        </p:nvSpPr>
        <p:spPr>
          <a:xfrm>
            <a:off x="357158" y="285728"/>
            <a:ext cx="650085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pt-BR" sz="2400" b="1" dirty="0" smtClean="0">
                <a:latin typeface="Arial" pitchFamily="34" charset="0"/>
              </a:rPr>
              <a:t>O QUE DEVEMOS SABER </a:t>
            </a:r>
          </a:p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sz="2400" b="1" dirty="0" smtClean="0">
              <a:latin typeface="Arial" pitchFamily="34" charset="0"/>
            </a:endParaRPr>
          </a:p>
          <a:p>
            <a:pPr marL="27432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</a:rPr>
              <a:t>Velhice </a:t>
            </a:r>
            <a:r>
              <a:rPr lang="pt-BR" sz="2400" dirty="0">
                <a:latin typeface="Arial" pitchFamily="34" charset="0"/>
              </a:rPr>
              <a:t>não deve ser confundida com doença</a:t>
            </a:r>
            <a:r>
              <a:rPr lang="pt-BR" sz="2400" dirty="0" smtClean="0">
                <a:latin typeface="Arial" pitchFamily="34" charset="0"/>
              </a:rPr>
              <a:t>;</a:t>
            </a:r>
          </a:p>
          <a:p>
            <a:pPr marL="27432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</a:rPr>
              <a:t> A saúde e o bem-estar do idoso estão relacionados intimamente à </a:t>
            </a:r>
            <a:r>
              <a:rPr lang="pt-BR" sz="2400" b="1" dirty="0" smtClean="0">
                <a:latin typeface="Arial" pitchFamily="34" charset="0"/>
              </a:rPr>
              <a:t>autonomia</a:t>
            </a:r>
            <a:r>
              <a:rPr lang="pt-BR" sz="2400" dirty="0" smtClean="0">
                <a:latin typeface="Arial" pitchFamily="34" charset="0"/>
              </a:rPr>
              <a:t> e à independência que ele possui;</a:t>
            </a:r>
          </a:p>
          <a:p>
            <a:pPr marL="27432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pt-BR" sz="2400" b="1" dirty="0" smtClean="0">
                <a:latin typeface="Arial" pitchFamily="34" charset="0"/>
              </a:rPr>
              <a:t>Individuo autônomo </a:t>
            </a:r>
            <a:r>
              <a:rPr lang="pt-BR" sz="2400" dirty="0" smtClean="0">
                <a:latin typeface="Arial" pitchFamily="34" charset="0"/>
              </a:rPr>
              <a:t>é aquele que mantêm poder decisório e controle sobre sua vida;</a:t>
            </a:r>
          </a:p>
          <a:p>
            <a:pPr marL="27432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</a:rPr>
              <a:t>As </a:t>
            </a:r>
            <a:r>
              <a:rPr lang="pt-BR" sz="2400" dirty="0">
                <a:latin typeface="Arial" pitchFamily="34" charset="0"/>
              </a:rPr>
              <a:t>transformações ocorridas com a velhice demandam cuidados de ordem biopsicossocial e não apenas física, para a manutenção da qualidade de </a:t>
            </a:r>
            <a:r>
              <a:rPr lang="pt-BR" sz="2400" dirty="0" smtClean="0">
                <a:latin typeface="Arial" pitchFamily="34" charset="0"/>
              </a:rPr>
              <a:t>vida;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42910" y="857250"/>
            <a:ext cx="7786742" cy="4929188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</a:rPr>
              <a:t>Envelhecimento populacional é um fenômeno mundial;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</a:rPr>
              <a:t>Oferecer às pessoas idosas novas oportunidades e mecanismos que garantam  o estabelecimento de um modelo de envelhecimento mais digno;</a:t>
            </a:r>
          </a:p>
          <a:p>
            <a:pPr algn="just">
              <a:buNone/>
            </a:pPr>
            <a:endParaRPr lang="pt-BR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Reconhecer a relevância do idoso como Protagonista da sua história, com </a:t>
            </a:r>
            <a:r>
              <a:rPr lang="pt-BR" sz="2400" dirty="0" smtClean="0">
                <a:latin typeface="Arial" pitchFamily="34" charset="0"/>
              </a:rPr>
              <a:t>participação ativa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para a conquista e efetivação dos seus direitos na sociedade;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>
              <a:buNone/>
            </a:pPr>
            <a:endParaRPr lang="pt-BR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</a:rPr>
              <a:t>Importância do exercício pleno das cidadania </a:t>
            </a:r>
            <a:r>
              <a:rPr lang="pt-BR" sz="2400" dirty="0" smtClean="0">
                <a:latin typeface="Arial" pitchFamily="34" charset="0"/>
              </a:rPr>
              <a:t>e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</a:rPr>
              <a:t>m todas as idades;</a:t>
            </a:r>
          </a:p>
          <a:p>
            <a:pPr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endParaRPr lang="pt-BR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571480"/>
            <a:ext cx="721523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que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é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um Conselho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39800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398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Órgão normativo, consultivo, deliberativo e Fiscalizador da Política Municipal do Idoso,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constitui um espaço efetivo para o exercício das relações democráticas entre governo e sociedade civil;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3500438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Esta é uma causa muito importante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600" dirty="0" smtClean="0"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 CONSELHO DEVE BUSCAR DEFENDER OS INTERESSES DOS IDOSOS , que todos possam participar ativamente, COM O MÁXIMO DE COMPROMETIMENTO.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14348" y="642918"/>
            <a:ext cx="7929618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Fortalecimento e integração dos Conselhos: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Existir, participar, estar ao alcance, comprometer-se com a defesa dos direitos dos idosos;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criação dos Conselhos dos Idosos são prescritos na Política Nacional do Idoso;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Controle social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participação do cidadão na gestão pública, na fiscalização e monitoramento, no controle das ações da administração pública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8596" y="214290"/>
            <a:ext cx="79296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Importância do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conselho. </a:t>
            </a:r>
            <a:endParaRPr lang="pt-BR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Deve ser um </a:t>
            </a: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espaço de discussão dos interesses dos idosos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   O Idoso deve se fazer  ouvir 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596" y="1928802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Há legislação mas falta prática;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Muitos serviços oferecidos apresentam-se insatisfatórios e desarticulados;                                      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É necessário a implantação e o funcionamento efetivo dos Conselhos Municipais dos Direitos da Pessoa Idosa.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14348" y="285729"/>
            <a:ext cx="764386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Ao conselho  COMPETE: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supervisionar, acompanhar, avaliar, fiscalizar, cumprir e fazer cumprir a política municipal da pessoa idosa, observada a legislação em vigor;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7224" y="2643182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estabelecer prioridades de atuação e definir a aplicação dos recursos públicos federais, estaduais e municipais destinados à política municipal da pessoa idosa, em suas diversas áreas;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85720" y="214290"/>
            <a:ext cx="8643999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companhar a elaboração e avaliar os instrumentos de planejamento orçamentário (Plano Plurianual,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Lei de Diretrizes Orçamentárias, Lei Orçamentária Anual e demais propostas) do município e solicitar as modificações necessárias à consecução da política municipal da pessoa idosa, bem como analisar a aplicação de recursos relativos à competência deste Conselho;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propor, aos poderes constituídos, modificações nas estruturas dos órgãos governamentais diretamente ligados à promoção, à proteção e à defesa dos direitos da pessoa idosa;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subsidiar a elaboração de leis atinentes aos interesses da pessoa idosa em todos os níveis; </a:t>
            </a:r>
            <a:endParaRPr lang="pt-BR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0100" y="214290"/>
            <a:ext cx="7715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 Conselheiro: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</a:rPr>
              <a:t>Deve propor estratégias, ações e serviços que atendam às necessidades de atenção, proteção e defesa dos direitos da população idosa.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</a:rPr>
              <a:t>Participar, existir, comprometer-se com a defesa destes direitos 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</a:rPr>
              <a:t>Tomar posse sendo articulador e mobilizando a comunidade  em prol de um desenvolvimento social;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1538" y="4143381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_m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9059" y="4071942"/>
            <a:ext cx="4857784" cy="264320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57224" y="785794"/>
            <a:ext cx="7215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</a:rPr>
              <a:t>Deliberar sobre  a destinação e fiscalizar os   recursos para implementação da política para a pessoa idosa propiciando melhoria na qualidade de vida deste segmento etário;   </a:t>
            </a:r>
          </a:p>
          <a:p>
            <a:pPr algn="just"/>
            <a:r>
              <a:rPr lang="pt-BR" sz="2400" dirty="0" smtClean="0">
                <a:latin typeface="Arial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Arial" pitchFamily="34" charset="0"/>
              </a:rPr>
              <a:t>Propor capacitação dos recursos humanos para  trabalhar com idosos;</a:t>
            </a:r>
          </a:p>
          <a:p>
            <a:pPr algn="just"/>
            <a:endParaRPr lang="pt-BR" sz="2400" dirty="0" smtClean="0">
              <a:latin typeface="Arial" pitchFamily="34" charset="0"/>
            </a:endParaRPr>
          </a:p>
          <a:p>
            <a:pPr algn="just"/>
            <a:r>
              <a:rPr lang="pt-BR" sz="2400" dirty="0" err="1" smtClean="0">
                <a:latin typeface="Arial" pitchFamily="34" charset="0"/>
              </a:rPr>
              <a:t>Empoderar-se</a:t>
            </a:r>
            <a:r>
              <a:rPr lang="pt-BR" sz="2400" dirty="0" smtClean="0">
                <a:latin typeface="Arial" pitchFamily="34" charset="0"/>
              </a:rPr>
              <a:t>, discutir, conhecer para reivindicar seus direitos</a:t>
            </a:r>
          </a:p>
          <a:p>
            <a:pPr algn="just"/>
            <a:endParaRPr lang="pt-BR" sz="2400" dirty="0" smtClean="0">
              <a:latin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</a:endParaRPr>
          </a:p>
          <a:p>
            <a:endParaRPr lang="pt-BR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428590" y="1108817"/>
            <a:ext cx="8001055" cy="44012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IMPORTÂNCIA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 PAPEL E DAS ATRIBUIÇÕES DO CONSELHO MUNICIPAL DA PESSOA  IDOSA NO CONTROLE SOCIAL E PARA EFETIVIDADE DAS POLÍTICAS PÚBLICAS NA AREA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357166"/>
            <a:ext cx="8286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Desenvolvendo as características empreendedoras pessoais que todos temos, só precisamos 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REDE DE APOIO, pois, sozinho  ninguém faz nada;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PERSISTÊNCIA  - insistindo por  um conselho forte;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AUTO CONFIANÇA - indo atrás dos seus direitos;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7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BUSCAR INFORMAÇÕES -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conhecimento é um instrumento necessário para o empoderamento do idoso, com o intuito de superar os desequilíbrios sociais.</a:t>
            </a:r>
            <a:r>
              <a:rPr lang="pt-BR" sz="2400" dirty="0" smtClean="0"/>
              <a:t> </a:t>
            </a:r>
          </a:p>
          <a:p>
            <a:pPr marL="0" lvl="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                              </a:t>
            </a:r>
            <a:r>
              <a:rPr lang="pt-BR" sz="1600" dirty="0" smtClean="0"/>
              <a:t>“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Empreendedor é alguém que sonha e busca transformar seu sonho em realidade”</a:t>
            </a:r>
            <a:endParaRPr lang="pt-B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600" dirty="0" smtClean="0">
                <a:latin typeface="Arial" pitchFamily="34" charset="0"/>
                <a:cs typeface="Arial" pitchFamily="34" charset="0"/>
              </a:rPr>
              <a:t>(Fernando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Dolabella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9846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1472" y="305485"/>
            <a:ext cx="6143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 conselheiro deve ter Atitudes empreendedoras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86182" y="357166"/>
            <a:ext cx="4857784" cy="32251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QUANDO ACHAMOS QUE TEMOS TODAS AS RESPOSTAS , VEM A VIDA E MUDA TODAS AS PERGUNTAS </a:t>
            </a:r>
            <a:br>
              <a:rPr lang="pt-BR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57686" y="3929067"/>
            <a:ext cx="4057624" cy="500066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LUIS FERNANDO VERÍSSIMO</a:t>
            </a:r>
            <a:endParaRPr lang="pt-BR" dirty="0"/>
          </a:p>
        </p:txBody>
      </p:sp>
      <p:pic>
        <p:nvPicPr>
          <p:cNvPr id="4" name="Picture 8" descr="Ver imagem em tamanho grand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7082" y="3071811"/>
            <a:ext cx="2669868" cy="1928825"/>
          </a:xfrm>
          <a:prstGeom prst="rect">
            <a:avLst/>
          </a:prstGeom>
        </p:spPr>
      </p:pic>
      <p:pic>
        <p:nvPicPr>
          <p:cNvPr id="5" name="Picture 1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0372" y="428604"/>
            <a:ext cx="3374371" cy="235745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10459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589088"/>
            <a:ext cx="3960812" cy="3268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569325" cy="669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Idosos no Brasil (</a:t>
            </a:r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IBGE)</a:t>
            </a:r>
            <a:endParaRPr lang="pt-BR" sz="3200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862638" y="2528888"/>
            <a:ext cx="2908300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600"/>
              </a:spcBef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pt-BR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15% população</a:t>
            </a:r>
          </a:p>
          <a:p>
            <a:pPr marL="342900" indent="-341313">
              <a:spcBef>
                <a:spcPts val="600"/>
              </a:spcBef>
              <a:buSzPct val="75000"/>
              <a:buFont typeface="Wingdings" pitchFamily="2" charset="2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pt-BR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1313">
              <a:spcBef>
                <a:spcPts val="600"/>
              </a:spcBef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pt-BR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34 milhões</a:t>
            </a:r>
            <a:r>
              <a:rPr lang="pt-BR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1313">
              <a:spcBef>
                <a:spcPts val="600"/>
              </a:spcBef>
              <a:buSzPct val="75000"/>
              <a:buFont typeface="Wingdings" pitchFamily="2" charset="2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500033" y="1428737"/>
            <a:ext cx="1192241" cy="92869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Hoje</a:t>
            </a:r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6516688" y="693738"/>
            <a:ext cx="2663825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 2025</a:t>
            </a:r>
          </a:p>
        </p:txBody>
      </p:sp>
      <p:sp>
        <p:nvSpPr>
          <p:cNvPr id="4103" name="Freeform 6"/>
          <p:cNvSpPr>
            <a:spLocks noChangeArrowheads="1"/>
          </p:cNvSpPr>
          <p:nvPr/>
        </p:nvSpPr>
        <p:spPr bwMode="auto">
          <a:xfrm rot="14220000" flipH="1">
            <a:off x="4101306" y="3129757"/>
            <a:ext cx="1512887" cy="2089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666" y="12442"/>
                </a:moveTo>
                <a:cubicBezTo>
                  <a:pt x="16816" y="11908"/>
                  <a:pt x="16892" y="11355"/>
                  <a:pt x="16892" y="10800"/>
                </a:cubicBezTo>
                <a:cubicBezTo>
                  <a:pt x="16892" y="9131"/>
                  <a:pt x="16207" y="7535"/>
                  <a:pt x="14998" y="6385"/>
                </a:cubicBezTo>
                <a:lnTo>
                  <a:pt x="18242" y="2973"/>
                </a:lnTo>
                <a:cubicBezTo>
                  <a:pt x="20386" y="5012"/>
                  <a:pt x="21600" y="7841"/>
                  <a:pt x="21600" y="10800"/>
                </a:cubicBezTo>
                <a:cubicBezTo>
                  <a:pt x="21600" y="11784"/>
                  <a:pt x="21465" y="12764"/>
                  <a:pt x="21199" y="13712"/>
                </a:cubicBezTo>
                <a:lnTo>
                  <a:pt x="23799" y="14440"/>
                </a:lnTo>
                <a:lnTo>
                  <a:pt x="17570" y="17944"/>
                </a:lnTo>
                <a:lnTo>
                  <a:pt x="14066" y="11714"/>
                </a:lnTo>
                <a:lnTo>
                  <a:pt x="16666" y="12442"/>
                </a:lnTo>
                <a:close/>
              </a:path>
            </a:pathLst>
          </a:custGeom>
          <a:solidFill>
            <a:srgbClr val="92D050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4131719" cy="4000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2143108" y="3214686"/>
            <a:ext cx="2617788" cy="171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11% população</a:t>
            </a:r>
          </a:p>
          <a:p>
            <a:pPr marL="342900" indent="-341313">
              <a:spcBef>
                <a:spcPts val="600"/>
              </a:spcBef>
              <a:buFont typeface="Arial" pitchFamily="34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pt-BR" b="1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marL="342900" indent="-341313"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  21 milhões </a:t>
            </a:r>
          </a:p>
          <a:p>
            <a:pPr marL="342900" indent="-341313">
              <a:spcBef>
                <a:spcPts val="600"/>
              </a:spcBef>
              <a:buFont typeface="Arial" pitchFamily="34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pt-BR" b="1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5720" y="785794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</a:rPr>
              <a:t>A população brasileira está        envelhecendo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7158" y="285728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alargamento do topo da pirâmide etária pode ser observado pelo crescimento da participação relativa da população com 65 anos 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mais: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4,8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em 1991, passando a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5,9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em 2000 e chegando a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7,4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em 2010.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pt-BR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000504"/>
            <a:ext cx="45005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357166"/>
            <a:ext cx="77867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Até 2025, o Brasil será o 6º país do mundo com o maior número de pessoas idosas, segundo dados da Organização Mundial de Saúde (OMS).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Diminuição da proporção de jovens e aumento de idosos – para 2050 a estimativa será 63 milhões, sendo 172 idosos para cada 100 jovens ;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Daí o alerta ao governo brasileiro para a necessidade de se criar, o mais rápido possível, políticas sociais que preparem a sociedade para essa realidade.</a:t>
            </a: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214290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Foi o pontapé inicial para a definição da Política Nacional do Idoso,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Lei 8.842, em 4 de janeiro de 1994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que traçou os direitos desse público e as linhas de ação setorial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Depois da criação dessa Política, é que as instituições de ensino superior passaram a se adaptar, a fim de atender a determinação da Lei, que prevê a existência de 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ursos de Geriatria e Gerontologia Social nas Faculdades de Medicina no Brasil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14348" y="357166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Constituição de 1988, deixou clara a preocupação e atenção que deve ser dispensada, quando colocou em seu texto a questão do idoso;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214291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Existem duas entidades de relevo trabalhando com a terceira idade,</a:t>
            </a:r>
          </a:p>
        </p:txBody>
      </p:sp>
      <p:sp>
        <p:nvSpPr>
          <p:cNvPr id="3" name="Retângulo 2"/>
          <p:cNvSpPr/>
          <p:nvPr/>
        </p:nvSpPr>
        <p:spPr>
          <a:xfrm>
            <a:off x="857224" y="1428736"/>
            <a:ext cx="7215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Sociedade Brasileira de Geriatria e Gerontologia e a Associação Nacional de Gerontologia.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Bom esclarecermos que</a:t>
            </a:r>
            <a:r>
              <a:rPr lang="pt-BR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Geriatria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é uma especialidade da medicina que trata da saúde do idoso.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Gerontologia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vem a ser a ciência que estuda o envelhecimento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Políticas Públicas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98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Constituição de 1988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9800" algn="l"/>
              </a:tabLst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98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Política Nacional do Idoso: Lei 8.842/94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39800" algn="l"/>
              </a:tabLst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98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Estatuto do Idoso: Lei 10.741/03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1" descr="Ver imagem em tamanho grand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316542"/>
            <a:ext cx="2039010" cy="232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acessibilidadetotal.com.br/wp-content/uploads/2011/06/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255"/>
            <a:ext cx="3679819" cy="24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1071</TotalTime>
  <Words>1110</Words>
  <Application>Microsoft Office PowerPoint</Application>
  <PresentationFormat>Apresentação na tela (4:3)</PresentationFormat>
  <Paragraphs>162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Concurso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 QUANDO ACHAMOS QUE TEMOS TODAS AS RESPOSTAS , VEM A VIDA E MUDA TODAS AS PERGUNTAS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lireis</dc:creator>
  <cp:lastModifiedBy>mmazzarotto</cp:lastModifiedBy>
  <cp:revision>106</cp:revision>
  <dcterms:created xsi:type="dcterms:W3CDTF">2012-09-21T17:42:55Z</dcterms:created>
  <dcterms:modified xsi:type="dcterms:W3CDTF">2012-10-08T19:27:35Z</dcterms:modified>
</cp:coreProperties>
</file>